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23"/>
  </p:notesMasterIdLst>
  <p:handoutMasterIdLst>
    <p:handoutMasterId r:id="rId24"/>
  </p:handoutMasterIdLst>
  <p:sldIdLst>
    <p:sldId id="278" r:id="rId2"/>
    <p:sldId id="333" r:id="rId3"/>
    <p:sldId id="297" r:id="rId4"/>
    <p:sldId id="324" r:id="rId5"/>
    <p:sldId id="318" r:id="rId6"/>
    <p:sldId id="336" r:id="rId7"/>
    <p:sldId id="321" r:id="rId8"/>
    <p:sldId id="337" r:id="rId9"/>
    <p:sldId id="338" r:id="rId10"/>
    <p:sldId id="339" r:id="rId11"/>
    <p:sldId id="355" r:id="rId12"/>
    <p:sldId id="340" r:id="rId13"/>
    <p:sldId id="351" r:id="rId14"/>
    <p:sldId id="341" r:id="rId15"/>
    <p:sldId id="354" r:id="rId16"/>
    <p:sldId id="345" r:id="rId17"/>
    <p:sldId id="375" r:id="rId18"/>
    <p:sldId id="347" r:id="rId19"/>
    <p:sldId id="348" r:id="rId20"/>
    <p:sldId id="346" r:id="rId21"/>
    <p:sldId id="376" r:id="rId22"/>
  </p:sldIdLst>
  <p:sldSz cx="9144000" cy="6858000" type="screen4x3"/>
  <p:notesSz cx="9928225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94624" autoAdjust="0"/>
  </p:normalViewPr>
  <p:slideViewPr>
    <p:cSldViewPr>
      <p:cViewPr varScale="1">
        <p:scale>
          <a:sx n="97" d="100"/>
          <a:sy n="97" d="100"/>
        </p:scale>
        <p:origin x="3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0995" cy="34021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021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2C4A6AD-DAD9-4586-993E-8B2CD684FD5A}" type="datetimeFigureOut">
              <a:rPr lang="ru-RU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6456378"/>
            <a:ext cx="4300995" cy="34021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021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5811083-EE8E-483C-AA57-B4765C63DC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225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0"/>
            <a:ext cx="4300995" cy="34021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94" y="0"/>
            <a:ext cx="4303313" cy="34021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B49B6D7-600D-4B8A-9ECA-DB246995C669}" type="datetimeFigureOut">
              <a:rPr lang="ru-RU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363" y="3229277"/>
            <a:ext cx="7943507" cy="3058628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56378"/>
            <a:ext cx="4300995" cy="34021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94" y="6456378"/>
            <a:ext cx="4303313" cy="34021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C9E603-B91F-40F8-8F13-B4D23FEA91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507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36486" indent="-28326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33056" indent="-22661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86278" indent="-22661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39501" indent="-226611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92723" indent="-2266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45945" indent="-2266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99168" indent="-2266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52390" indent="-22661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22C0997-4A7C-4D64-8B56-51A38D844A08}" type="slidenum">
              <a:rPr lang="ru-RU" smtClean="0"/>
              <a:pPr eaLnBrk="1" hangingPunct="1"/>
              <a:t>2</a:t>
            </a:fld>
            <a:endParaRPr lang="ru-RU"/>
          </a:p>
        </p:txBody>
      </p:sp>
      <p:sp>
        <p:nvSpPr>
          <p:cNvPr id="23556" name="Заметки 4"/>
          <p:cNvSpPr>
            <a:spLocks noGrp="1"/>
          </p:cNvSpPr>
          <p:nvPr>
            <p:ph type="body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12802-5CDC-4599-9CA4-4F30636A45A8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75779-B135-430F-A683-65282BFC30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63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2920C-CFB6-4B66-A637-1F9B98A57EBC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C86D9-4F8A-4718-9141-5180139000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834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0C207-45CF-491A-820A-B12CB7E1EF01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6F11B-E769-40AE-A5ED-78FCC72415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4369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2705F-3902-478E-B6B1-D4CFEE6E317E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21B20-9383-425C-BA05-B13B003025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24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9B498D-A4FC-4061-85BE-A82823246A03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F795D-2E22-42AE-8B96-F2ECB30EFC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960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E5802-9959-47C8-89DA-5C60AD874329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B21D6-EF41-43FE-8DBC-3643D7E1F6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04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FFE43-8F3F-4359-8064-1E27FCF8233E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78BBC-3D05-4609-B644-2F8CD0EAB7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19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7798C-9B06-48CD-9776-7BF401C9D336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87D78-88A6-4C00-AE37-63FFBAE5E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09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71FD2-E570-48F3-8634-1C5CC3C07518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A3ECA-FAB6-48A6-9186-C3A09D1D82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051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8D90FF-C156-4024-A477-7B02C692E7E3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886C0-443A-4C11-9287-423E0FDF66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500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5D62D-CF5C-457F-B2C6-848AA33D711A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997E6-9E9F-446A-93A8-B54C0A3310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02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EE02598A-EC93-4D1F-A6DC-14D98E3B12E4}" type="datetime1">
              <a:rPr lang="ru-RU" smtClean="0"/>
              <a:pPr>
                <a:defRPr/>
              </a:pPr>
              <a:t>12.04.2017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54E9CEA-52C1-494E-A408-BAE0D602FF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8" r:id="rId2"/>
    <p:sldLayoutId id="2147483757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8" r:id="rId9"/>
    <p:sldLayoutId id="2147483754" r:id="rId10"/>
    <p:sldLayoutId id="214748375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4"/>
          <p:cNvSpPr txBox="1">
            <a:spLocks/>
          </p:cNvSpPr>
          <p:nvPr/>
        </p:nvSpPr>
        <p:spPr>
          <a:xfrm>
            <a:off x="472901" y="1844824"/>
            <a:ext cx="8072494" cy="374441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ru-RU" sz="3600" b="1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44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Доклад</a:t>
            </a:r>
          </a:p>
          <a:p>
            <a:pPr>
              <a:defRPr/>
            </a:pPr>
            <a:r>
              <a:rPr lang="ru-RU" sz="44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Председателя Счётной палаты Ульяновской области</a:t>
            </a:r>
          </a:p>
          <a:p>
            <a:pPr>
              <a:defRPr/>
            </a:pPr>
            <a:r>
              <a:rPr lang="ru-RU" sz="44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Егорова Игоря Игоревича</a:t>
            </a:r>
            <a:r>
              <a:rPr lang="ru-RU" sz="36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endParaRPr lang="ru-RU" sz="3600" b="1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274022D3-6340-4391-A4C6-77C64190B5B8}" type="slidenum">
              <a:rPr lang="ru-RU" smtClean="0">
                <a:solidFill>
                  <a:srgbClr val="ECE9C6"/>
                </a:solidFill>
                <a:latin typeface="Times New Roman" pitchFamily="18" charset="0"/>
              </a:rPr>
              <a:pPr eaLnBrk="1" hangingPunct="1"/>
              <a:t>1</a:t>
            </a:fld>
            <a:endParaRPr lang="ru-RU">
              <a:solidFill>
                <a:srgbClr val="ECE9C6"/>
              </a:solidFill>
              <a:latin typeface="Times New Roman" pitchFamily="18" charset="0"/>
            </a:endParaRP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58750"/>
            <a:ext cx="1524000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501008"/>
            <a:ext cx="5112568" cy="18129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400" dirty="0">
                <a:solidFill>
                  <a:srgbClr val="002060"/>
                </a:solidFill>
                <a:cs typeface="Arial" panose="020B0604020202020204" pitchFamily="34" charset="0"/>
              </a:rPr>
              <a:t>«Любой контроль без контроля предварительного – </a:t>
            </a:r>
            <a:br>
              <a:rPr lang="ru-RU" sz="4400" dirty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ru-RU" sz="4400" dirty="0">
                <a:solidFill>
                  <a:srgbClr val="002060"/>
                </a:solidFill>
                <a:cs typeface="Arial" panose="020B0604020202020204" pitchFamily="34" charset="0"/>
              </a:rPr>
              <a:t>дело мертвое»</a:t>
            </a:r>
          </a:p>
        </p:txBody>
      </p:sp>
      <p:sp>
        <p:nvSpPr>
          <p:cNvPr id="3076" name="Заголовок 1"/>
          <p:cNvSpPr txBox="1">
            <a:spLocks/>
          </p:cNvSpPr>
          <p:nvPr/>
        </p:nvSpPr>
        <p:spPr bwMode="auto">
          <a:xfrm>
            <a:off x="179512" y="5661248"/>
            <a:ext cx="489624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r>
              <a:rPr lang="ru-RU" sz="2400" i="1" dirty="0">
                <a:solidFill>
                  <a:srgbClr val="002060"/>
                </a:solidFill>
                <a:cs typeface="Arial" pitchFamily="34" charset="0"/>
              </a:rPr>
              <a:t>Валериан Татаринов,</a:t>
            </a:r>
          </a:p>
          <a:p>
            <a:pPr algn="r" eaLnBrk="1" hangingPunct="1"/>
            <a:r>
              <a:rPr lang="ru-RU" sz="2400" i="1" dirty="0">
                <a:solidFill>
                  <a:srgbClr val="002060"/>
                </a:solidFill>
                <a:cs typeface="Arial" pitchFamily="34" charset="0"/>
              </a:rPr>
              <a:t>1864 г.    </a:t>
            </a:r>
          </a:p>
        </p:txBody>
      </p:sp>
      <p:pic>
        <p:nvPicPr>
          <p:cNvPr id="3077" name="Picture 2" descr="http://gkaf.narod.ru/rh-book/l-kap1/tatarino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692696"/>
            <a:ext cx="3573091" cy="472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FD840-512B-40CB-BC45-3E9BCE22626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035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 rtlCol="0">
            <a:no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23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Комиссия осуществляет предварительный контроль приобретения </a:t>
            </a:r>
            <a:r>
              <a:rPr lang="ru-RU" sz="2300" b="1" u="sng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объектов недвижимости </a:t>
            </a:r>
            <a:r>
              <a:rPr lang="ru-RU" sz="23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в государственную собственность Ульяновской области, а также осуществления закупок:</a:t>
            </a:r>
          </a:p>
        </p:txBody>
      </p:sp>
      <p:sp>
        <p:nvSpPr>
          <p:cNvPr id="13315" name="Объект 1"/>
          <p:cNvSpPr>
            <a:spLocks noGrp="1"/>
          </p:cNvSpPr>
          <p:nvPr>
            <p:ph idx="1"/>
          </p:nvPr>
        </p:nvSpPr>
        <p:spPr>
          <a:xfrm>
            <a:off x="467544" y="1992213"/>
            <a:ext cx="8229600" cy="4029075"/>
          </a:xfrm>
        </p:spPr>
        <p:txBody>
          <a:bodyPr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200" b="1" dirty="0">
                <a:latin typeface="+mj-lt"/>
              </a:rPr>
              <a:t>а) товаров, работ и услуг, если начальная (максимальная) цена контракта (НМЦК) составляет </a:t>
            </a:r>
            <a:r>
              <a:rPr lang="ru-RU" sz="2200" b="1" u="sng" dirty="0">
                <a:latin typeface="+mj-lt"/>
              </a:rPr>
              <a:t>10 миллионов рублей или более</a:t>
            </a:r>
            <a:r>
              <a:rPr lang="ru-RU" sz="2200" b="1" dirty="0">
                <a:latin typeface="+mj-lt"/>
              </a:rPr>
              <a:t>;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200" b="1" dirty="0">
                <a:latin typeface="+mj-lt"/>
              </a:rPr>
              <a:t>б) работ по строительству, реконструкции и техническому перевооружению объектов капитального строительства;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200" b="1" dirty="0">
                <a:latin typeface="+mj-lt"/>
              </a:rPr>
              <a:t>в) работ по капитальному, текущему ремонту зданий и сооружений, если НМЦК составляет </a:t>
            </a:r>
            <a:r>
              <a:rPr lang="ru-RU" sz="2200" b="1" u="sng" dirty="0">
                <a:latin typeface="+mj-lt"/>
              </a:rPr>
              <a:t>3 миллиона рублей или более;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200" b="1" dirty="0">
                <a:latin typeface="+mj-lt"/>
              </a:rPr>
              <a:t>г) работ по капитальному, текущему ремонту автомобильных дорог и дорожных сооружений на них, если НМЦК составляет </a:t>
            </a:r>
            <a:r>
              <a:rPr lang="ru-RU" sz="2200" b="1" u="sng" dirty="0">
                <a:latin typeface="+mj-lt"/>
              </a:rPr>
              <a:t>5 миллионов рублей или более</a:t>
            </a:r>
            <a:r>
              <a:rPr lang="ru-RU" sz="2200" b="1" dirty="0">
                <a:latin typeface="+mj-lt"/>
              </a:rPr>
              <a:t>;</a:t>
            </a: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200" b="1" dirty="0">
                <a:latin typeface="+mj-lt"/>
              </a:rPr>
              <a:t>д) товаров, работ и услуг согласно установленному  перечню  (приложение к Положению о Комиссии) /</a:t>
            </a:r>
            <a:r>
              <a:rPr lang="ru-RU" sz="2200" b="1" u="sng" dirty="0">
                <a:latin typeface="+mj-lt"/>
              </a:rPr>
              <a:t>44 наименования</a:t>
            </a:r>
            <a:r>
              <a:rPr lang="ru-RU" sz="2200" b="1" dirty="0">
                <a:latin typeface="+mj-lt"/>
              </a:rPr>
              <a:t>/.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0" y="1470809"/>
            <a:ext cx="9144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/>
            <a:r>
              <a:rPr lang="ru-RU" sz="3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ПЕРЕЧЕНЬ</a:t>
            </a:r>
            <a:endParaRPr lang="ru-RU" sz="3600" dirty="0">
              <a:latin typeface="Arial" charset="0"/>
            </a:endParaRPr>
          </a:p>
          <a:p>
            <a:pPr algn="ctr" eaLnBrk="0" hangingPunct="0"/>
            <a:r>
              <a:rPr lang="ru-RU" sz="3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машин и оборудования был установлен согласно Общероссийскому классификатору</a:t>
            </a:r>
            <a:endParaRPr lang="ru-RU" sz="3600" dirty="0">
              <a:latin typeface="Arial" charset="0"/>
            </a:endParaRPr>
          </a:p>
          <a:p>
            <a:pPr algn="ctr" eaLnBrk="0" hangingPunct="0"/>
            <a:r>
              <a:rPr lang="ru-RU" sz="3600" b="1" dirty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продукции по видам экономической деятельности</a:t>
            </a:r>
            <a:endParaRPr lang="ru-RU" sz="3600" dirty="0"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478BBC-3D05-4609-B644-2F8CD0EAB74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4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Комиссия особое внимание уделяет следующим вопросам: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rtlCol="0" anchor="ctr">
            <a:no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ru-RU" sz="2400" b="1">
                <a:latin typeface="+mj-lt"/>
              </a:rPr>
              <a:t>Целесообразность </a:t>
            </a:r>
            <a:r>
              <a:rPr lang="ru-RU" sz="2400" b="1" dirty="0">
                <a:latin typeface="+mj-lt"/>
              </a:rPr>
              <a:t>приобретения данных товаров, работ, услуг;</a:t>
            </a:r>
          </a:p>
          <a:p>
            <a:pPr marL="274320" indent="-274320" algn="just" eaLnBrk="1" fontAlgn="auto" hangingPunct="1"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ru-RU" sz="2400" b="1" dirty="0">
                <a:latin typeface="+mj-lt"/>
              </a:rPr>
              <a:t>Наличие лимитов на закупку данных товаров, работ, услуг на момент заседания Комиссии;</a:t>
            </a:r>
          </a:p>
          <a:p>
            <a:pPr marL="274320" indent="-274320" algn="just" eaLnBrk="1" fontAlgn="auto" hangingPunct="1"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ru-RU" sz="2400" b="1" dirty="0">
                <a:latin typeface="+mj-lt"/>
              </a:rPr>
              <a:t>Анализ технико-экономических заданий; </a:t>
            </a:r>
          </a:p>
          <a:p>
            <a:pPr marL="274320" indent="-274320" algn="just" eaLnBrk="1" fontAlgn="auto" hangingPunct="1">
              <a:spcAft>
                <a:spcPts val="0"/>
              </a:spcAft>
              <a:buClrTx/>
              <a:buFont typeface="+mj-lt"/>
              <a:buAutoNum type="arabicPeriod"/>
              <a:defRPr/>
            </a:pPr>
            <a:r>
              <a:rPr lang="ru-RU" sz="2400" b="1" dirty="0">
                <a:latin typeface="+mj-lt"/>
              </a:rPr>
              <a:t>Обоснованность расчёта НМЦК.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Методы обоснования НМЦК (ст.22 №44-ФЗ)</a:t>
            </a:r>
          </a:p>
        </p:txBody>
      </p:sp>
      <p:sp>
        <p:nvSpPr>
          <p:cNvPr id="17411" name="Объект 2"/>
          <p:cNvSpPr>
            <a:spLocks noGrp="1"/>
          </p:cNvSpPr>
          <p:nvPr>
            <p:ph idx="1"/>
          </p:nvPr>
        </p:nvSpPr>
        <p:spPr>
          <a:xfrm>
            <a:off x="457200" y="1916113"/>
            <a:ext cx="8579296" cy="4210050"/>
          </a:xfrm>
        </p:spPr>
        <p:txBody>
          <a:bodyPr anchor="ctr"/>
          <a:lstStyle/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b="1" dirty="0">
                <a:latin typeface="+mj-lt"/>
              </a:rPr>
              <a:t>Метод сопоставимых рыночных цен (анализа рынка);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b="1" dirty="0">
                <a:latin typeface="+mj-lt"/>
              </a:rPr>
              <a:t>Нормативный метод;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b="1" dirty="0">
                <a:latin typeface="+mj-lt"/>
              </a:rPr>
              <a:t>Тарифный метод;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b="1" dirty="0">
                <a:latin typeface="+mj-lt"/>
              </a:rPr>
              <a:t>Проектно-сметный метод;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ru-RU" sz="2800" b="1" dirty="0">
                <a:latin typeface="+mj-lt"/>
              </a:rPr>
              <a:t>Затратный метод.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672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210050"/>
          </a:xfrm>
        </p:spPr>
        <p:txBody>
          <a:bodyPr anchor="ctr"/>
          <a:lstStyle/>
          <a:p>
            <a:pPr marL="0" indent="0" algn="just" eaLnBrk="1" hangingPunct="1">
              <a:buFont typeface="Arial" charset="0"/>
              <a:buNone/>
              <a:defRPr/>
            </a:pPr>
            <a:r>
              <a:rPr lang="ru-RU" sz="3200" dirty="0">
                <a:latin typeface="+mj-lt"/>
              </a:rPr>
              <a:t>1. Для проверки НМЦК берётся информация о сделках с данным видом Товара в регионах ПФО за </a:t>
            </a:r>
            <a:r>
              <a:rPr lang="ru-RU" sz="3200" b="1" dirty="0">
                <a:latin typeface="+mj-lt"/>
              </a:rPr>
              <a:t>последнее</a:t>
            </a:r>
            <a:r>
              <a:rPr lang="ru-RU" sz="3200" dirty="0">
                <a:latin typeface="+mj-lt"/>
              </a:rPr>
              <a:t> </a:t>
            </a:r>
            <a:r>
              <a:rPr lang="ru-RU" sz="3200" b="1" dirty="0">
                <a:latin typeface="+mj-lt"/>
              </a:rPr>
              <a:t>полугодие </a:t>
            </a:r>
            <a:r>
              <a:rPr lang="ru-RU" sz="3200" dirty="0">
                <a:latin typeface="+mj-lt"/>
              </a:rPr>
              <a:t>с федерального сайта </a:t>
            </a:r>
            <a:r>
              <a:rPr lang="en-US" sz="3200" b="1" u="sng" dirty="0">
                <a:latin typeface="+mj-lt"/>
              </a:rPr>
              <a:t>zakupki.gov.ru</a:t>
            </a:r>
            <a:endParaRPr lang="ru-RU" sz="3200" dirty="0">
              <a:latin typeface="+mj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5536" y="76470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rtlCol="0" anchor="b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Как проверяется перед заседанием Комиссии обоснованность НМЦК?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Как проверяется перед заседанием Комиссии обоснованность НМЦК?</a:t>
            </a: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210050"/>
          </a:xfrm>
        </p:spPr>
        <p:txBody>
          <a:bodyPr anchor="ctr"/>
          <a:lstStyle/>
          <a:p>
            <a:pPr marL="0" indent="0" algn="just" eaLnBrk="1" hangingPunct="1">
              <a:buFont typeface="Arial" charset="0"/>
              <a:buNone/>
            </a:pPr>
            <a:r>
              <a:rPr lang="ru-RU" sz="3200" dirty="0">
                <a:latin typeface="+mj-lt"/>
              </a:rPr>
              <a:t>2. Если речь идёт о сложном оборудовании, то НМЦК должна учитывать не только стоимость доставки, но и стоимость монтажа и запуска оборудования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39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210050"/>
          </a:xfrm>
        </p:spPr>
        <p:txBody>
          <a:bodyPr anchor="ctr"/>
          <a:lstStyle/>
          <a:p>
            <a:pPr marL="0" lvl="0" indent="0" algn="just" eaLnBrk="1" hangingPunct="1">
              <a:buNone/>
              <a:defRPr/>
            </a:pPr>
            <a:r>
              <a:rPr lang="ru-RU" sz="3200" b="1" dirty="0">
                <a:latin typeface="+mj-lt"/>
              </a:rPr>
              <a:t>1. </a:t>
            </a:r>
            <a:r>
              <a:rPr lang="ru-RU" sz="32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Заказчиком предоставляются коммерческие предложения от поставщиков с ценовыми предложениями, значительно превышающими рыночные цены</a:t>
            </a:r>
            <a:endParaRPr lang="ru-RU" sz="3200" b="1" dirty="0">
              <a:latin typeface="+mj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5536" y="76470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Проблемы при рассмотрении документации по обоснованию НМЦК  в рамках деятельности Комиссии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411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2243286"/>
            <a:ext cx="8229600" cy="4210050"/>
          </a:xfrm>
        </p:spPr>
        <p:txBody>
          <a:bodyPr anchor="ctr"/>
          <a:lstStyle/>
          <a:p>
            <a:pPr marL="0" lvl="0" indent="355600" algn="just" eaLnBrk="1" hangingPunct="1">
              <a:spcBef>
                <a:spcPct val="0"/>
              </a:spcBef>
              <a:spcAft>
                <a:spcPts val="600"/>
              </a:spcAft>
              <a:buClrTx/>
              <a:buSzTx/>
              <a:buNone/>
            </a:pPr>
            <a:r>
              <a:rPr lang="ru-RU" sz="3200" b="1" dirty="0">
                <a:latin typeface="+mj-lt"/>
              </a:rPr>
              <a:t>2. </a:t>
            </a:r>
            <a:r>
              <a:rPr lang="ru-RU" sz="3200" b="1" dirty="0">
                <a:solidFill>
                  <a:srgbClr val="000000"/>
                </a:solidFill>
                <a:latin typeface="+mj-lt"/>
                <a:cs typeface="Arial" charset="0"/>
              </a:rPr>
              <a:t>В коммерческих предложениях поставщиков наименование и/или качественные характеристики Товара  не соответствуют требованиям технико-экономического задания Заказчика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19055" y="83671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Проблемы при рассмотрении документации по обоснованию НМЦК  в рамках деятельности Комиссии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961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2243286"/>
            <a:ext cx="8229600" cy="4210050"/>
          </a:xfrm>
        </p:spPr>
        <p:txBody>
          <a:bodyPr anchor="ctr"/>
          <a:lstStyle/>
          <a:p>
            <a:pPr marL="0" lvl="0" indent="355600" algn="just" eaLnBrk="1" hangingPunct="1">
              <a:spcBef>
                <a:spcPct val="0"/>
              </a:spcBef>
              <a:spcAft>
                <a:spcPts val="600"/>
              </a:spcAft>
              <a:buClrTx/>
              <a:buSzTx/>
              <a:buNone/>
            </a:pPr>
            <a:r>
              <a:rPr lang="ru-RU" sz="3200" b="1" dirty="0">
                <a:latin typeface="+mj-lt"/>
              </a:rPr>
              <a:t>3. </a:t>
            </a:r>
            <a:r>
              <a:rPr lang="ru-RU" sz="3200" b="1" dirty="0">
                <a:solidFill>
                  <a:srgbClr val="000000"/>
                </a:solidFill>
                <a:latin typeface="+mj-lt"/>
                <a:cs typeface="Arial" charset="0"/>
              </a:rPr>
              <a:t>В коммерческих предложениях различных поставщиков, используемых Заказчиком для расчёта НМЦК, предлагаемые Товары не являются в полной мере взаимозаменяемыми по функциональным возможностям</a:t>
            </a:r>
            <a:endParaRPr lang="ru-RU" sz="3200" b="1" dirty="0">
              <a:latin typeface="+mj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19055" y="836712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Проблемы при рассмотрении документации по обоснованию НМЦК  в рамках деятельности Комиссии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388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399616" y="2060848"/>
            <a:ext cx="8229600" cy="4210050"/>
          </a:xfrm>
        </p:spPr>
        <p:txBody>
          <a:bodyPr anchor="ctr"/>
          <a:lstStyle/>
          <a:p>
            <a:pPr marL="0" indent="0" algn="just" eaLnBrk="1" hangingPunct="1">
              <a:buNone/>
              <a:defRPr/>
            </a:pPr>
            <a:r>
              <a:rPr lang="ru-RU" sz="2800" b="1" dirty="0">
                <a:latin typeface="+mj-lt"/>
              </a:rPr>
              <a:t>4. </a:t>
            </a:r>
            <a:r>
              <a:rPr lang="ru-RU" sz="2800" b="1" dirty="0">
                <a:solidFill>
                  <a:srgbClr val="000000"/>
                </a:solidFill>
                <a:latin typeface="+mj-lt"/>
                <a:cs typeface="Arial" charset="0"/>
              </a:rPr>
              <a:t>В коммерческих предложениях  поставщиков наименования таких товаров как, например:</a:t>
            </a:r>
          </a:p>
          <a:p>
            <a:pPr algn="just" eaLnBrk="1" hangingPunct="1">
              <a:buClrTx/>
              <a:buFont typeface="Wingdings" pitchFamily="2" charset="2"/>
              <a:buChar char="Ø"/>
              <a:defRPr/>
            </a:pPr>
            <a:r>
              <a:rPr lang="ru-RU" sz="2800" b="1" dirty="0">
                <a:solidFill>
                  <a:srgbClr val="000000"/>
                </a:solidFill>
                <a:latin typeface="+mj-lt"/>
                <a:cs typeface="Arial" charset="0"/>
              </a:rPr>
              <a:t> </a:t>
            </a:r>
            <a:r>
              <a:rPr lang="ru-RU" sz="2800" b="1" dirty="0">
                <a:latin typeface="+mj-lt"/>
              </a:rPr>
              <a:t>Программно-индикаторные тренажёрные комплексы для учреждений образования;</a:t>
            </a:r>
          </a:p>
          <a:p>
            <a:pPr algn="just" eaLnBrk="1" hangingPunct="1">
              <a:buClrTx/>
              <a:buFont typeface="Wingdings" pitchFamily="2" charset="2"/>
              <a:buChar char="Ø"/>
              <a:defRPr/>
            </a:pPr>
            <a:r>
              <a:rPr lang="ru-RU" sz="2800" b="1" dirty="0">
                <a:latin typeface="+mj-lt"/>
              </a:rPr>
              <a:t> Различные программно-аппаратные комплексы</a:t>
            </a:r>
          </a:p>
          <a:p>
            <a:pPr marL="0" indent="0" algn="just" eaLnBrk="1" hangingPunct="1">
              <a:buNone/>
              <a:defRPr/>
            </a:pPr>
            <a:r>
              <a:rPr lang="ru-RU" sz="2800" b="1" dirty="0">
                <a:solidFill>
                  <a:srgbClr val="000000"/>
                </a:solidFill>
                <a:latin typeface="+mj-lt"/>
                <a:cs typeface="Arial" charset="0"/>
              </a:rPr>
              <a:t>обозначены обобщённо, без расшифровки перечня  компонентов, входящих в эти комплексы</a:t>
            </a:r>
            <a:endParaRPr lang="ru-RU" sz="2800" b="1" dirty="0">
              <a:latin typeface="+mj-lt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5536" y="26064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rtlCol="0" anchor="b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 eaLnBrk="1" fontAlgn="auto" hangingPunct="1">
              <a:spcAft>
                <a:spcPts val="0"/>
              </a:spcAft>
              <a:defRPr sz="2800" b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  <a:latin typeface="+mj-lt"/>
                <a:ea typeface="+mj-ea"/>
                <a:cs typeface="+mj-cs"/>
              </a:defRPr>
            </a:lvl1pPr>
            <a:lvl2pPr eaLnBrk="0" hangingPunct="0">
              <a:defRPr sz="5000">
                <a:solidFill>
                  <a:schemeClr val="tx2"/>
                </a:solidFill>
              </a:defRPr>
            </a:lvl2pPr>
            <a:lvl3pPr eaLnBrk="0" hangingPunct="0">
              <a:defRPr sz="5000">
                <a:solidFill>
                  <a:schemeClr val="tx2"/>
                </a:solidFill>
              </a:defRPr>
            </a:lvl3pPr>
            <a:lvl4pPr eaLnBrk="0" hangingPunct="0">
              <a:defRPr sz="5000">
                <a:solidFill>
                  <a:schemeClr val="tx2"/>
                </a:solidFill>
              </a:defRPr>
            </a:lvl4pPr>
            <a:lvl5pPr eaLnBrk="0" hangingPunct="0">
              <a:defRPr sz="5000">
                <a:solidFill>
                  <a:schemeClr val="tx2"/>
                </a:solidFill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</a:defRPr>
            </a:lvl9pPr>
          </a:lstStyle>
          <a:p>
            <a:r>
              <a:rPr lang="ru-RU" dirty="0"/>
              <a:t>Проблемы при рассмотрении документации по обоснованию НМЦК в рамках деятельности Комиссии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5255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210050"/>
          </a:xfrm>
        </p:spPr>
        <p:txBody>
          <a:bodyPr anchor="ctr"/>
          <a:lstStyle/>
          <a:p>
            <a:pPr marL="0" indent="0" algn="just" eaLnBrk="1" hangingPunct="1">
              <a:buNone/>
              <a:defRPr/>
            </a:pPr>
            <a:r>
              <a:rPr lang="ru-RU" sz="3200" b="1" dirty="0">
                <a:latin typeface="+mj-lt"/>
              </a:rPr>
              <a:t>5. </a:t>
            </a:r>
            <a:r>
              <a:rPr lang="ru-RU" sz="3200" b="1" dirty="0">
                <a:solidFill>
                  <a:srgbClr val="000000"/>
                </a:solidFill>
                <a:latin typeface="+mj-lt"/>
                <a:cs typeface="Arial" charset="0"/>
              </a:rPr>
              <a:t>В коммерческих предложениях  поставщиков обобщённое наименование Товара  даётся с расшифровкой перечня  компонентов. Но при этом стоимость отдельных</a:t>
            </a:r>
            <a:r>
              <a:rPr lang="ru-RU" sz="3200" b="1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ru-RU" sz="3200" b="1" dirty="0">
                <a:solidFill>
                  <a:srgbClr val="000000"/>
                </a:solidFill>
                <a:latin typeface="+mj-lt"/>
                <a:cs typeface="Arial" charset="0"/>
              </a:rPr>
              <a:t>компонентов не указывается</a:t>
            </a:r>
            <a:r>
              <a:rPr lang="ru-RU" sz="3200" b="1" dirty="0">
                <a:latin typeface="+mj-lt"/>
              </a:rPr>
              <a:t> и не может быть перепроверена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5536" y="106186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Проблемы при рассмотрении документации по обоснованию НМЦК  в рамках деятельности Комиссии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770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210050"/>
          </a:xfrm>
        </p:spPr>
        <p:txBody>
          <a:bodyPr anchor="ctr"/>
          <a:lstStyle/>
          <a:p>
            <a:pPr marL="0" lvl="0" indent="0" algn="just" eaLnBrk="1" hangingPunct="1">
              <a:buNone/>
              <a:defRPr/>
            </a:pPr>
            <a:r>
              <a:rPr lang="ru-RU" sz="3200" b="1" dirty="0">
                <a:latin typeface="+mj-lt"/>
              </a:rPr>
              <a:t>6. </a:t>
            </a:r>
            <a:r>
              <a:rPr lang="ru-RU" sz="3200" b="1" dirty="0">
                <a:solidFill>
                  <a:srgbClr val="000000"/>
                </a:solidFill>
                <a:latin typeface="+mj-lt"/>
                <a:cs typeface="Times New Roman" pitchFamily="18" charset="0"/>
              </a:rPr>
              <a:t>Заказчиком предоставляются коммерческие предложения от аффилированных поставщиков. Они имеют одних и тех же учредителей и/или директоров</a:t>
            </a:r>
            <a:r>
              <a:rPr lang="ru-RU" sz="3200" b="1" dirty="0">
                <a:latin typeface="+mj-lt"/>
              </a:rPr>
              <a:t>;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5536" y="106186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Проблемы при рассмотрении документации по обоснованию НМЦК  в рамках деятельности Комиссии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231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349896"/>
            <a:ext cx="8229600" cy="1143000"/>
          </a:xfrm>
          <a:noFill/>
          <a:ln>
            <a:noFill/>
          </a:ln>
        </p:spPr>
        <p:txBody>
          <a:bodyPr vert="horz" wrap="square" lIns="0" tIns="45720" rIns="0" bIns="0" numCol="1" rtlCol="0" anchor="b" anchorCtr="0" compatLnSpc="1">
            <a:prstTxWarp prst="textNoShape">
              <a:avLst/>
            </a:prstTxWarp>
            <a:no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Информационные ресурсы, с помощью которых можно проверить, являются ли юридические лица, давшие коммерческие предложения, аффилированными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759696"/>
          </a:xfrm>
        </p:spPr>
        <p:txBody>
          <a:bodyPr anchor="ctr"/>
          <a:lstStyle/>
          <a:p>
            <a:pPr marL="514350" indent="-514350">
              <a:buClrTx/>
              <a:buAutoNum type="arabicPeriod"/>
            </a:pPr>
            <a:r>
              <a:rPr lang="ru-RU" sz="2800" b="1" dirty="0">
                <a:latin typeface="+mj-lt"/>
              </a:rPr>
              <a:t>База данных Федеральной налоговой службы </a:t>
            </a:r>
            <a:r>
              <a:rPr lang="en-US" sz="2800" b="1" dirty="0">
                <a:latin typeface="+mj-lt"/>
              </a:rPr>
              <a:t>www.nalog.ru </a:t>
            </a:r>
            <a:r>
              <a:rPr lang="ru-RU" sz="2800" b="1" dirty="0">
                <a:latin typeface="+mj-lt"/>
              </a:rPr>
              <a:t>(свободный доступ);</a:t>
            </a:r>
          </a:p>
          <a:p>
            <a:pPr marL="514350" indent="-514350">
              <a:buClrTx/>
              <a:buAutoNum type="arabicPeriod"/>
            </a:pPr>
            <a:r>
              <a:rPr lang="ru-RU" sz="2800" b="1" dirty="0">
                <a:latin typeface="+mj-lt"/>
              </a:rPr>
              <a:t>Коммерческие программные продукты:</a:t>
            </a:r>
          </a:p>
          <a:p>
            <a:pPr>
              <a:buClrTx/>
            </a:pPr>
            <a:r>
              <a:rPr lang="ru-RU" sz="2800" b="1" dirty="0">
                <a:latin typeface="+mj-lt"/>
              </a:rPr>
              <a:t>СПАРК – Интерфакс;</a:t>
            </a:r>
          </a:p>
          <a:p>
            <a:pPr>
              <a:buClrTx/>
            </a:pPr>
            <a:r>
              <a:rPr lang="ru-RU" sz="2800" b="1" dirty="0">
                <a:latin typeface="+mj-lt"/>
              </a:rPr>
              <a:t>Контур-Фокус;</a:t>
            </a:r>
          </a:p>
          <a:p>
            <a:pPr>
              <a:buClrTx/>
            </a:pPr>
            <a:r>
              <a:rPr lang="ru-RU" sz="2800" b="1" dirty="0">
                <a:latin typeface="+mj-lt"/>
              </a:rPr>
              <a:t>СБИС.</a:t>
            </a:r>
          </a:p>
          <a:p>
            <a:endParaRPr lang="ru-RU" dirty="0"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677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457200" y="1916113"/>
            <a:ext cx="8229600" cy="4210050"/>
          </a:xfrm>
        </p:spPr>
        <p:txBody>
          <a:bodyPr anchor="ctr"/>
          <a:lstStyle/>
          <a:p>
            <a:pPr marL="0" lvl="0" indent="0" algn="just" eaLnBrk="1" hangingPunct="1">
              <a:spcBef>
                <a:spcPct val="0"/>
              </a:spcBef>
              <a:spcAft>
                <a:spcPts val="600"/>
              </a:spcAft>
              <a:buClrTx/>
              <a:buSzTx/>
              <a:buNone/>
            </a:pPr>
            <a:r>
              <a:rPr lang="ru-RU" sz="3200" b="1" dirty="0">
                <a:latin typeface="+mj-lt"/>
              </a:rPr>
              <a:t>7. </a:t>
            </a:r>
            <a:r>
              <a:rPr lang="ru-RU" sz="3200" b="1" dirty="0">
                <a:latin typeface="+mj-lt"/>
                <a:cs typeface="Arial" pitchFamily="34" charset="0"/>
              </a:rPr>
              <a:t>Х</a:t>
            </a:r>
            <a:r>
              <a:rPr lang="ru-RU" sz="3200" b="1" dirty="0">
                <a:solidFill>
                  <a:srgbClr val="000000"/>
                </a:solidFill>
                <a:latin typeface="+mj-lt"/>
                <a:cs typeface="Arial" pitchFamily="34" charset="0"/>
              </a:rPr>
              <a:t>ар</a:t>
            </a:r>
            <a:r>
              <a:rPr lang="ru-RU" sz="3200" b="1" dirty="0">
                <a:solidFill>
                  <a:srgbClr val="000000"/>
                </a:solidFill>
                <a:latin typeface="+mj-lt"/>
                <a:cs typeface="Arial" charset="0"/>
              </a:rPr>
              <a:t>актеристики Товара,  указанные Заказчиком в технико-экономическом задании, явно прописаны под «своего» поставщика.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95536" y="1061864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rtlCol="0" anchor="b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Проблемы при рассмотрении документации по обоснованию НМЦК  в рамках деятельности Комиссии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026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2016224"/>
          </a:xfrm>
        </p:spPr>
        <p:txBody>
          <a:bodyPr/>
          <a:lstStyle/>
          <a:p>
            <a:pPr algn="ctr"/>
            <a:b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</a:br>
            <a:b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</a:br>
            <a:b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</a:br>
            <a:b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</a:br>
            <a:r>
              <a:rPr lang="ru-RU" sz="25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Примеры снижения НМЦК по результатам работы Комиссии по повышению эффективности осуществления закупок товаров, работ, услуг для обеспечения нужд Ульяновской области</a:t>
            </a:r>
            <a:br>
              <a:rPr lang="ru-RU" sz="25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</a:br>
            <a:endParaRPr lang="ru-RU" sz="25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4C86D9-4F8A-4718-9141-5180139000CA}" type="slidenum">
              <a: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91744"/>
          </a:xfrm>
        </p:spPr>
        <p:txBody>
          <a:bodyPr/>
          <a:lstStyle/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Заказчик: 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ГКУ «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Ульяновскоблстройзаказчик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 закупки: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мебель для Государственного исторического архива Ульяновской области.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Дата рассмотрения на Комиссии: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09.11.2016.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Первоначальная НМЦК =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2 801 560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Скорректированная НМЦК=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1 368 507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результате работы Комиссии НМЦК снижена на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1 433 053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руб. </a:t>
            </a:r>
            <a:endParaRPr lang="ru-RU" sz="2400" b="1" dirty="0"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0827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Приложение к технико-экономическому заданию на покупку угля с характеристиками, дополнительными к существующему ГОСТу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315" t="4797" r="2689" b="5516"/>
          <a:stretch/>
        </p:blipFill>
        <p:spPr>
          <a:xfrm rot="16200000">
            <a:off x="2160994" y="943460"/>
            <a:ext cx="4536505" cy="6627262"/>
          </a:xfr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915816" y="2996952"/>
            <a:ext cx="1944216" cy="33843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929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Коммерческое предложение, на основе которого составлялось технико-экономическое задание на покупку угля с характеристиками, дополнительными к существующему ГОСТу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327" t="13859" r="34024" b="6830"/>
          <a:stretch/>
        </p:blipFill>
        <p:spPr>
          <a:xfrm rot="16200000">
            <a:off x="2352052" y="488971"/>
            <a:ext cx="4655921" cy="7560841"/>
          </a:xfrm>
        </p:spPr>
      </p:pic>
      <p:sp>
        <p:nvSpPr>
          <p:cNvPr id="6" name="Овал 5"/>
          <p:cNvSpPr/>
          <p:nvPr/>
        </p:nvSpPr>
        <p:spPr>
          <a:xfrm>
            <a:off x="5508104" y="5373216"/>
            <a:ext cx="1368152" cy="360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4C86D9-4F8A-4718-9141-5180139000CA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1403648" y="4365104"/>
            <a:ext cx="2592288" cy="7200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932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Анализ государственных контрактов с идентичными технико-экономическими заданиями по Товару «Баллонный катетер низкого давления </a:t>
            </a:r>
            <a:r>
              <a:rPr lang="ru-RU" sz="28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Powerline</a:t>
            </a: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» по информации с сайта </a:t>
            </a:r>
            <a:r>
              <a:rPr lang="en-US" sz="28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zakupki</a:t>
            </a: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.</a:t>
            </a:r>
            <a:r>
              <a:rPr lang="en-US" sz="28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gov</a:t>
            </a:r>
            <a:r>
              <a:rPr lang="ru-RU" sz="28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.</a:t>
            </a:r>
            <a:r>
              <a:rPr lang="en-US" sz="2800" b="1" dirty="0" err="1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0000CC"/>
                </a:solidFill>
              </a:rPr>
              <a:t>ru</a:t>
            </a:r>
            <a:endParaRPr lang="ru-RU" sz="2800" b="1" dirty="0">
              <a:ln w="10541" cmpd="sng">
                <a:solidFill>
                  <a:schemeClr val="tx1"/>
                </a:solidFill>
                <a:prstDash val="solid"/>
              </a:ln>
              <a:solidFill>
                <a:srgbClr val="0000CC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605996"/>
              </p:ext>
            </p:extLst>
          </p:nvPr>
        </p:nvGraphicFramePr>
        <p:xfrm>
          <a:off x="611560" y="2151566"/>
          <a:ext cx="7920881" cy="4341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3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00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j-lt"/>
                        </a:rPr>
                        <a:t>Регион Заказчика</a:t>
                      </a:r>
                      <a:endParaRPr lang="ru-RU" sz="16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+mj-lt"/>
                        </a:rPr>
                        <a:t>Дата заключения контракта        </a:t>
                      </a:r>
                      <a:endParaRPr lang="ru-RU" sz="16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j-lt"/>
                        </a:rPr>
                        <a:t>Поставщик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j-lt"/>
                        </a:rPr>
                        <a:t> </a:t>
                      </a:r>
                      <a:endParaRPr lang="ru-RU" sz="16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j-lt"/>
                        </a:rPr>
                        <a:t>Цена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+mj-lt"/>
                        </a:rPr>
                        <a:t> (руб.)</a:t>
                      </a:r>
                      <a:endParaRPr lang="ru-RU" sz="16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г. Санкт-Петербург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18.08.2015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Поставщик 1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</a:rPr>
                        <a:t>9 000</a:t>
                      </a:r>
                      <a:endParaRPr lang="ru-RU" sz="2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</a:rPr>
                        <a:t>Республика Адыгея</a:t>
                      </a:r>
                      <a:endParaRPr lang="ru-RU" sz="2000" b="1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24.08.2015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Поставщик 2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</a:rPr>
                        <a:t>10 248</a:t>
                      </a:r>
                      <a:endParaRPr lang="ru-RU" sz="2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Красноярский край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17.09.2015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Поставщик 3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</a:rPr>
                        <a:t>10 000</a:t>
                      </a:r>
                      <a:endParaRPr lang="ru-RU" sz="2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93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Республика Марий-Эл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22.09.2015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Поставщик 4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</a:rPr>
                        <a:t>15 000</a:t>
                      </a:r>
                      <a:endParaRPr lang="ru-RU" sz="2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0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г. Санкт-Петербург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29.09.2015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Поставщик 1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</a:rPr>
                        <a:t>8 860</a:t>
                      </a:r>
                      <a:endParaRPr lang="ru-RU" sz="2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79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Курганская область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29.10.2015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+mj-lt"/>
                        </a:rPr>
                        <a:t>Поставщик 5</a:t>
                      </a:r>
                      <a:endParaRPr lang="ru-RU" sz="2000" b="1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+mj-lt"/>
                        </a:rPr>
                        <a:t>8 000 </a:t>
                      </a:r>
                      <a:endParaRPr lang="ru-RU" sz="2000" b="1" dirty="0"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7B21D6-EF41-43FE-8DBC-3643D7E1F693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809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4"/>
          <p:cNvSpPr txBox="1">
            <a:spLocks/>
          </p:cNvSpPr>
          <p:nvPr/>
        </p:nvSpPr>
        <p:spPr>
          <a:xfrm>
            <a:off x="472901" y="1844824"/>
            <a:ext cx="8072494" cy="3744416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endParaRPr lang="ru-RU" sz="3600" b="1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ru-RU" sz="44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Доклад</a:t>
            </a:r>
          </a:p>
          <a:p>
            <a:pPr>
              <a:defRPr/>
            </a:pPr>
            <a:r>
              <a:rPr lang="ru-RU" sz="44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Председателя Счётной палаты Ульяновской области</a:t>
            </a:r>
          </a:p>
          <a:p>
            <a:pPr>
              <a:defRPr/>
            </a:pPr>
            <a:r>
              <a:rPr lang="ru-RU" sz="4400" b="1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Егорова Игоря Игоревича</a:t>
            </a:r>
            <a:r>
              <a:rPr lang="ru-RU" sz="3600" b="1" dirty="0"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endParaRPr lang="ru-RU" sz="3600" b="1" dirty="0"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Номер слайда 8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fld id="{274022D3-6340-4391-A4C6-77C64190B5B8}" type="slidenum">
              <a:rPr lang="ru-RU" smtClean="0">
                <a:solidFill>
                  <a:srgbClr val="ECE9C6"/>
                </a:solidFill>
                <a:latin typeface="Times New Roman" pitchFamily="18" charset="0"/>
              </a:rPr>
              <a:pPr eaLnBrk="1" hangingPunct="1"/>
              <a:t>21</a:t>
            </a:fld>
            <a:endParaRPr lang="ru-RU">
              <a:solidFill>
                <a:srgbClr val="ECE9C6"/>
              </a:solidFill>
              <a:latin typeface="Times New Roman" pitchFamily="18" charset="0"/>
            </a:endParaRPr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58750"/>
            <a:ext cx="1524000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93182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2869</TotalTime>
  <Words>773</Words>
  <Application>Microsoft Office PowerPoint</Application>
  <PresentationFormat>Экран (4:3)</PresentationFormat>
  <Paragraphs>120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9" baseType="lpstr">
      <vt:lpstr>Arial</vt:lpstr>
      <vt:lpstr>Calibri</vt:lpstr>
      <vt:lpstr>Constantia</vt:lpstr>
      <vt:lpstr>Times New Roman</vt:lpstr>
      <vt:lpstr>Verdana</vt:lpstr>
      <vt:lpstr>Wingdings</vt:lpstr>
      <vt:lpstr>Wingdings 2</vt:lpstr>
      <vt:lpstr>Поток</vt:lpstr>
      <vt:lpstr>Презентация PowerPoint</vt:lpstr>
      <vt:lpstr>«Любой контроль без контроля предварительного –  дело мертвое»</vt:lpstr>
      <vt:lpstr>Комиссия осуществляет предварительный контроль приобретения объектов недвижимости в государственную собственность Ульяновской области, а также осуществления закупок:</vt:lpstr>
      <vt:lpstr>Презентация PowerPoint</vt:lpstr>
      <vt:lpstr>Комиссия особое внимание уделяет следующим вопросам:</vt:lpstr>
      <vt:lpstr>Методы обоснования НМЦК (ст.22 №44-ФЗ)</vt:lpstr>
      <vt:lpstr>Презентация PowerPoint</vt:lpstr>
      <vt:lpstr>Как проверяется перед заседанием Комиссии обоснованность НМЦК?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Информационные ресурсы, с помощью которых можно проверить, являются ли юридические лица, давшие коммерческие предложения, аффилированными </vt:lpstr>
      <vt:lpstr>Презентация PowerPoint</vt:lpstr>
      <vt:lpstr>    Примеры снижения НМЦК по результатам работы Комиссии по повышению эффективности осуществления закупок товаров, работ, услуг для обеспечения нужд Ульяновской области </vt:lpstr>
      <vt:lpstr>Приложение к технико-экономическому заданию на покупку угля с характеристиками, дополнительными к существующему ГОСТу</vt:lpstr>
      <vt:lpstr>Коммерческое предложение, на основе которого составлялось технико-экономическое задание на покупку угля с характеристиками, дополнительными к существующему ГОСТу</vt:lpstr>
      <vt:lpstr>Анализ государственных контрактов с идентичными технико-экономическими заданиями по Товару «Баллонный катетер низкого давления Powerline» по информации с сайта zakupki.gov.ru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СВА</dc:creator>
  <cp:lastModifiedBy>Expert</cp:lastModifiedBy>
  <cp:revision>199</cp:revision>
  <cp:lastPrinted>2017-04-12T12:40:03Z</cp:lastPrinted>
  <dcterms:created xsi:type="dcterms:W3CDTF">2014-10-10T05:06:48Z</dcterms:created>
  <dcterms:modified xsi:type="dcterms:W3CDTF">2017-04-12T12:47:43Z</dcterms:modified>
</cp:coreProperties>
</file>